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43" r:id="rId2"/>
    <p:sldId id="1007" r:id="rId3"/>
    <p:sldId id="1008" r:id="rId4"/>
    <p:sldId id="567" r:id="rId5"/>
    <p:sldId id="263" r:id="rId6"/>
    <p:sldId id="562" r:id="rId7"/>
    <p:sldId id="564" r:id="rId8"/>
    <p:sldId id="547" r:id="rId9"/>
    <p:sldId id="550" r:id="rId10"/>
    <p:sldId id="545" r:id="rId11"/>
    <p:sldId id="551" r:id="rId12"/>
    <p:sldId id="552" r:id="rId13"/>
    <p:sldId id="553" r:id="rId14"/>
    <p:sldId id="262" r:id="rId15"/>
    <p:sldId id="287" r:id="rId16"/>
    <p:sldId id="1009" r:id="rId17"/>
    <p:sldId id="274" r:id="rId18"/>
    <p:sldId id="280" r:id="rId19"/>
    <p:sldId id="265" r:id="rId20"/>
    <p:sldId id="565" r:id="rId21"/>
    <p:sldId id="566" r:id="rId22"/>
    <p:sldId id="288" r:id="rId23"/>
    <p:sldId id="1002" r:id="rId24"/>
    <p:sldId id="1005" r:id="rId25"/>
    <p:sldId id="53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62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9ED0-D739-4985-A5BE-F240EEEF4163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8182F-8753-4B83-87B4-B33B1845D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47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CC7013-0604-40C2-9CA4-F911FCB72C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547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387F8-3010-4ADA-9118-6D6853481D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34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387F8-3010-4ADA-9118-6D6853481D6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61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387F8-3010-4ADA-9118-6D6853481D6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046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Основываясь на доказательных данных, 3-х минутная краткая консультация для отказа от табака увеличивает шансы отказа на 30% по сравнению с отсутствием данного действия. </a:t>
            </a:r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2B537-4DC7-2B4D-89F2-7AA55B5672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31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Существуют несколько моделей кратких консультации которые могут быть предоставлены врачами первичной медицинской помощи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2B537-4DC7-2B4D-89F2-7AA55B5672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27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 результате  применения методов 5 «А» или АА</a:t>
            </a:r>
            <a:r>
              <a:rPr lang="en-US" dirty="0"/>
              <a:t>R</a:t>
            </a:r>
            <a:r>
              <a:rPr lang="ru-RU" dirty="0"/>
              <a:t> выявляются следующие группы пациентов: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2B537-4DC7-2B4D-89F2-7AA55B5672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66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6BA7C-9AB8-481A-A87B-50F4553BDC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23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8D0E5-045B-42B2-9029-6B14664178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2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BA7C-9AB8-481A-A87B-50F4553BDC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8182F-8753-4B83-87B4-B33B1845D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07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8182F-8753-4B83-87B4-B33B1845D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62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World Health Organization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CC2EB71-2F0B-4A21-A375-446376712A04}" type="datetime3">
              <a:rPr lang="en-US" altLang="zh-CN" smtClean="0"/>
              <a:pPr>
                <a:defRPr/>
              </a:pPr>
              <a:t>25 May 2021</a:t>
            </a:fld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1E873-6325-4C48-B08B-C29C162939C9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74688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F6CFF07-6DBD-4BAE-A8A8-E42A65E9AE94}" type="datetime1">
              <a:rPr lang="en-GB" smtClean="0"/>
              <a:pPr/>
              <a:t>25/05/2021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9FAE26-B5DB-4F5B-85B4-61D835BF3106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6187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387F8-3010-4ADA-9118-6D6853481D6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758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387F8-3010-4ADA-9118-6D6853481D6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494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BA7C-9AB8-481A-A87B-50F4553BDC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06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Florence was built to be part of a broader eco system for cessation – the cessation advice she gives adheres to WHO guidelines, but she also pushes people towards existing, WHO recommended resources like national quit lines, apps, mobile cessation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any other services or information that WHO supports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spc="-5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spc="-5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Florence was built by WHO with the support of AWS, Soul Machine, Google Cloud and Google as a pro-bono donation to WHO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1200" spc="-5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spc="-5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Florence is an AI-based support system who </a:t>
            </a:r>
            <a:r>
              <a:rPr lang="en-US" sz="2400" kern="1200" spc="-5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mimicks</a:t>
            </a:r>
            <a:r>
              <a:rPr lang="en-US" sz="2400" kern="1200" spc="-5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a healthcare worker to:</a:t>
            </a:r>
          </a:p>
          <a:p>
            <a:pPr lvl="2">
              <a:spcBef>
                <a:spcPts val="0"/>
              </a:spcBef>
            </a:pPr>
            <a:r>
              <a:rPr lang="en-US" sz="2400" kern="1200" spc="-5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combat misinformation about COVID-19 and tobacco; </a:t>
            </a:r>
          </a:p>
          <a:p>
            <a:pPr lvl="2">
              <a:spcBef>
                <a:spcPts val="0"/>
              </a:spcBef>
            </a:pPr>
            <a:r>
              <a:rPr lang="en-US" sz="2400" kern="1200" spc="-5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provide brief advice for tobacco users to quit; and </a:t>
            </a:r>
          </a:p>
          <a:p>
            <a:pPr lvl="2">
              <a:spcBef>
                <a:spcPts val="0"/>
              </a:spcBef>
            </a:pPr>
            <a:r>
              <a:rPr lang="en-US" sz="2400" kern="1200" spc="-5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refer tobacco users to digital cessation services (toll free quit lines, apps, </a:t>
            </a:r>
            <a:r>
              <a:rPr lang="en-US" sz="2400" kern="1200" spc="-5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mCessation</a:t>
            </a:r>
            <a:r>
              <a:rPr lang="en-US" sz="2400" kern="1200" spc="-5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projects).</a:t>
            </a:r>
          </a:p>
          <a:p>
            <a:pPr lvl="2">
              <a:spcBef>
                <a:spcPts val="0"/>
              </a:spcBef>
            </a:pPr>
            <a:endParaRPr lang="en-US" sz="2400" kern="1200" spc="-5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lang="en-US" sz="2400" kern="1200" spc="-5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Users can interact with Florence through voice and text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387F8-3010-4ADA-9118-6D6853481D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8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C99BC2-1E7C-44FB-9E60-484D32D36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8AD7C1-F47C-4636-8704-60EB37946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98B8D1-7B9B-4C33-8246-6FDEECFFE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9118-54F1-4D83-ADE2-4A8B2AC0526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AC1315-E744-4995-9996-760E5778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8597EA-69C2-4E40-83C3-2BC9141B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F4CC-9F37-47D6-8097-CCC76640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50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06016D-A005-4DE6-9460-D5C1912EC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3B55F61-87C0-4FFC-958D-B7F2B5942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A71C9A-EE9B-4CFD-AAF2-C514753D6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9118-54F1-4D83-ADE2-4A8B2AC0526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5709B1-59C0-439E-A5AA-F8D4053A5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A165BC-8B36-4E53-BB1F-4A0D07D5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F4CC-9F37-47D6-8097-CCC76640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42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B490585-61DD-48FF-A4FA-5FABA4544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9CECBA-EDA9-4CCF-BD4B-A7126057D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56D740-C869-4FC4-8328-F8074767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9118-54F1-4D83-ADE2-4A8B2AC0526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704A02-281C-4763-9808-2BC2C2E6D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D54EFF-99A3-4BE3-BAE9-C8AA09372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F4CC-9F37-47D6-8097-CCC76640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61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208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94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6C6BB-73D7-43E6-AE44-E8703AE91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5DF771-EC50-4F0C-911D-FACA7162E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51D71A-3C48-4DCE-84AC-35D3C1159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9118-54F1-4D83-ADE2-4A8B2AC0526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BF4265-4DB3-4E5F-BC93-869AC6E1B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278BB-923B-42F4-857A-16CDEAB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F4CC-9F37-47D6-8097-CCC76640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1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9B3D9A-8D4C-435E-A21F-2D6E2D5A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81E819-A2B2-4742-AB99-60A5A27EB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31226B-EB9E-4931-90A9-50689EC38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9118-54F1-4D83-ADE2-4A8B2AC0526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CAA1D9-C19B-444F-A511-A4C2E2E4B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842AE4-110E-4439-ADEF-1FB353B0E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F4CC-9F37-47D6-8097-CCC76640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618243-2296-4B1F-87E5-4C68ED0BD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DC74AF-2A5D-4BD0-A4E2-00405424CB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8FA383-410A-46E9-BF13-39B359408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E1FDC8-A48E-4B34-A453-571CCE5C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9118-54F1-4D83-ADE2-4A8B2AC0526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7058D-4F5A-4EB4-9995-4149081F5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DF7FB4-D235-4322-B524-B83131A8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F4CC-9F37-47D6-8097-CCC76640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8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5B913-CE3C-48CE-853B-F96FB3B3D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B5299A-FB72-4F13-8988-F5CEBBC66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887CE6-DB3F-4F49-AF44-D85053D03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289FC79-808C-4B99-8D00-78E589554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91AD958-4CFC-4C8D-B7FB-1254531E62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9E87A24-C120-4EB2-8380-81A77D96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9118-54F1-4D83-ADE2-4A8B2AC0526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D689C7-0B76-4A09-B139-F13B374F6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6ABC505-C15F-4932-80F1-54198E8E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F4CC-9F37-47D6-8097-CCC76640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5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C1072C-9B9A-419D-804F-462BD2166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8D2E5E0-6DB4-44A9-B814-61D97B760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9118-54F1-4D83-ADE2-4A8B2AC0526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09A51AE-5222-4D62-A309-48A487A2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8CA6E7-5C8E-46F0-98E1-F6DC4DCC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F4CC-9F37-47D6-8097-CCC76640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27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AA5BD12-0251-480A-93FE-D0C599C1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9118-54F1-4D83-ADE2-4A8B2AC0526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6D14E6-8B98-4569-A14F-0930BB5DC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C0BDE3-355A-49BD-98A0-4AEE42A6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F4CC-9F37-47D6-8097-CCC76640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20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5C144F-5DDC-4367-BC5A-0142AB013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FA90C8-184F-439B-B6D5-3B57CE36B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2CD99B-9A41-45B3-9818-B0369B9E6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4E6146-609B-4772-96CF-F51563E74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9118-54F1-4D83-ADE2-4A8B2AC0526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A913C0-D24F-4408-B523-FA310CBC3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304764-37CB-45EC-8E6D-27764EC8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F4CC-9F37-47D6-8097-CCC76640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6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26097-9A05-422C-B9FC-46B62315B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E0C7325-DB7C-43B2-AC93-E1EF59030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1ED6F2-C144-4C1D-B86D-A4FBB1D55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C15DAE-FAA3-4309-908D-EECEB08A2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9118-54F1-4D83-ADE2-4A8B2AC0526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CBA386-69A8-4720-9D0B-5A027E091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F2D834-0EF3-4D0B-97C2-486CD2AD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F4CC-9F37-47D6-8097-CCC76640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6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9F2C4C8-E214-4830-A747-6CFF0F9A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C51D1A-0360-4111-851F-B4B3A9942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C6490B-D6A4-4016-B078-68F70FF76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99118-54F1-4D83-ADE2-4A8B2AC0526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985080-6B38-4EB7-BA4E-6C164EBBB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D6C579-54B9-445F-BD9F-FCE125297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DF4CC-9F37-47D6-8097-CCC76640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ho-ru.digitalhero.cloud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tobacco/publications/smoking_cessation/9789241506953/en/" TargetMode="External"/><Relationship Id="rId2" Type="http://schemas.openxmlformats.org/officeDocument/2006/relationships/hyperlink" Target="https://www.who.int/tobacco/publications/smoking_cessation/9789241506939/en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ho.int/tobacco/publications/smoking_cessation/9789241506946/en/" TargetMode="External"/><Relationship Id="rId4" Type="http://schemas.openxmlformats.org/officeDocument/2006/relationships/hyperlink" Target="https://www.who.int/tobacco/publications/smoking_cessation/9789241506922/en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tobacco/publications/smoking_cessation/quit_lines_services/en/" TargetMode="External"/><Relationship Id="rId2" Type="http://schemas.openxmlformats.org/officeDocument/2006/relationships/hyperlink" Target="https://www.who.int/tobacco/publications/smoking_cessation/9789241507264/en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ho.int/tobacco/publications/smoking_cessation/guide-oral-disease-patients-quit-tobacco-use/en/" TargetMode="External"/><Relationship Id="rId4" Type="http://schemas.openxmlformats.org/officeDocument/2006/relationships/hyperlink" Target="https://www.who.int/tobacco/publications/smoking_cessation/toolkit-oral-health-professionals/en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mailto:schottek@who.int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whoru.digitalhero.clou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r="273"/>
          <a:stretch/>
        </p:blipFill>
        <p:spPr>
          <a:xfrm>
            <a:off x="-1" y="0"/>
            <a:ext cx="123634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150" y="3751538"/>
            <a:ext cx="8229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b="1" dirty="0">
                <a:solidFill>
                  <a:schemeClr val="bg1"/>
                </a:solidFill>
                <a:ea typeface="Calibri Light" charset="0"/>
                <a:cs typeface="Calibri Light" charset="0"/>
              </a:rPr>
              <a:t>Пора отказаться от табака</a:t>
            </a:r>
            <a:endParaRPr lang="en-US" sz="5400" b="1" dirty="0">
              <a:solidFill>
                <a:schemeClr val="bg1"/>
              </a:solidFill>
              <a:ea typeface="Calibri Light" charset="0"/>
              <a:cs typeface="Calibri Light" charset="0"/>
            </a:endParaRPr>
          </a:p>
          <a:p>
            <a:r>
              <a:rPr lang="x-none" sz="4000" dirty="0">
                <a:solidFill>
                  <a:schemeClr val="bg1"/>
                </a:solidFill>
                <a:ea typeface="Calibri Light" charset="0"/>
                <a:cs typeface="Calibri Light" charset="0"/>
              </a:rPr>
              <a:t>Всемирный день без табака</a:t>
            </a:r>
            <a:r>
              <a:rPr lang="en-US" sz="4000" dirty="0">
                <a:solidFill>
                  <a:schemeClr val="bg1"/>
                </a:solidFill>
                <a:ea typeface="Calibri Light" charset="0"/>
                <a:cs typeface="Calibri Light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995150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DA45136-1B53-4056-ABB5-8975420F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3" y="341340"/>
            <a:ext cx="10188624" cy="1403089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x-none" sz="4400" b="1" dirty="0">
                <a:solidFill>
                  <a:schemeClr val="tx2"/>
                </a:solidFill>
                <a:ea typeface="Ebrima"/>
                <a:cs typeface="Ebrima"/>
              </a:rPr>
              <a:t>Кто создал Флоренс и что она предлагает</a:t>
            </a:r>
            <a:r>
              <a:rPr lang="en-GB" sz="4400" b="1" dirty="0">
                <a:solidFill>
                  <a:schemeClr val="tx2"/>
                </a:solidFill>
                <a:ea typeface="Ebrima"/>
                <a:cs typeface="Ebrima"/>
              </a:rPr>
              <a:t>?</a:t>
            </a:r>
            <a:endParaRPr lang="en-US" sz="4400" b="1" kern="1200" dirty="0">
              <a:solidFill>
                <a:schemeClr val="tx2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BF5984E7-FF49-404F-96CC-64A81E0A1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18" y="2024742"/>
            <a:ext cx="10190220" cy="4422711"/>
          </a:xfrm>
        </p:spPr>
        <p:txBody>
          <a:bodyPr vert="horz" lIns="18000" tIns="0" rIns="1800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Флоренс была создана ВОЗ при поддержке </a:t>
            </a:r>
            <a:r>
              <a:rPr lang="en-US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AWS, Soul Machine, Google Cloud </a:t>
            </a:r>
            <a:r>
              <a:rPr lang="x-none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 </a:t>
            </a:r>
            <a:r>
              <a:rPr lang="en-US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Google</a:t>
            </a:r>
            <a:r>
              <a:rPr lang="x-none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в качестве безвозмездного дара ВОЗ </a:t>
            </a:r>
            <a:r>
              <a:rPr lang="en-US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Флоренс- это система поддержки на основе искусственного интеллекта, который имитирует медицинского работника и  </a:t>
            </a:r>
            <a:r>
              <a:rPr lang="en-US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lvl="2">
              <a:spcBef>
                <a:spcPts val="0"/>
              </a:spcBef>
            </a:pPr>
            <a:r>
              <a:rPr lang="x-none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помогает бороться с дезинформацией о </a:t>
            </a:r>
            <a:r>
              <a:rPr lang="en-US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COVID-19 </a:t>
            </a:r>
            <a:r>
              <a:rPr lang="x-none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 табаке</a:t>
            </a:r>
            <a:r>
              <a:rPr lang="en-US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; </a:t>
            </a:r>
          </a:p>
          <a:p>
            <a:pPr lvl="2">
              <a:spcBef>
                <a:spcPts val="0"/>
              </a:spcBef>
            </a:pPr>
            <a:r>
              <a:rPr lang="x-none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предлагает потребителям табака краткие советы по отказу от табака; также</a:t>
            </a:r>
            <a:endParaRPr lang="en-US" sz="24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2">
              <a:spcBef>
                <a:spcPts val="0"/>
              </a:spcBef>
            </a:pPr>
            <a:r>
              <a:rPr lang="x-none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направляет потребителей табака на цифровые  услуг/консультации по отказу  от табака </a:t>
            </a:r>
            <a:r>
              <a:rPr lang="en-US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</a:t>
            </a:r>
            <a:r>
              <a:rPr lang="x-none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бесплатные горячие линии</a:t>
            </a:r>
            <a:r>
              <a:rPr lang="en-US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x-none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приложения, услуги </a:t>
            </a:r>
            <a:r>
              <a:rPr lang="en-US" sz="2400" spc="-5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mCessation</a:t>
            </a:r>
            <a:r>
              <a:rPr lang="en-US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4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Пользователи могут общаться с Флоренс в голосовом и текстовом формате</a:t>
            </a:r>
            <a:endParaRPr lang="en-US" sz="24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404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DA45136-1B53-4056-ABB5-8975420F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3" y="341340"/>
            <a:ext cx="10188624" cy="1403089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x-none" sz="4000" b="1" kern="1200" dirty="0">
                <a:solidFill>
                  <a:schemeClr val="tx2"/>
                </a:solidFill>
              </a:rPr>
              <a:t>Флоренс</a:t>
            </a:r>
            <a:endParaRPr lang="en-US" sz="4000" b="1" kern="1200" dirty="0">
              <a:solidFill>
                <a:schemeClr val="tx2"/>
              </a:solidFill>
            </a:endParaRP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BF5984E7-FF49-404F-96CC-64A81E0A1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959" y="2118524"/>
            <a:ext cx="5842642" cy="4398136"/>
          </a:xfrm>
        </p:spPr>
        <p:txBody>
          <a:bodyPr vert="horz" lIns="18000" tIns="0" rIns="1800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Флоренс была запущена  10 июля 2020 года  Генеральным директором ВОЗ </a:t>
            </a:r>
            <a:endParaRPr lang="en-US" sz="22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 страны с наибольшим числом пользователей: Индия, Великобритания и США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Флоренс общается на Английском, Испанском и Русском языках, но в скором будущем она будет говорить на всех 6 официальных языках ООН  </a:t>
            </a:r>
          </a:p>
          <a:p>
            <a:pPr marL="285750" indent="-285750"/>
            <a:r>
              <a:rPr lang="x-none" sz="2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 Флоренс можно общаться </a:t>
            </a:r>
            <a:r>
              <a:rPr lang="en-US" altLang="zh-CN" sz="2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24/7</a:t>
            </a:r>
            <a:r>
              <a:rPr lang="x-none" altLang="zh-CN" sz="2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и она доступна </a:t>
            </a:r>
            <a:r>
              <a:rPr lang="en-US" altLang="zh-CN" sz="2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x-none" altLang="zh-CN" sz="2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через </a:t>
            </a:r>
            <a:r>
              <a:rPr lang="en-US" altLang="zh-CN" sz="2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Google Chrome, </a:t>
            </a:r>
            <a:r>
              <a:rPr lang="en-US" sz="2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Firefox, Safari </a:t>
            </a:r>
            <a:r>
              <a:rPr lang="x-none" sz="2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или </a:t>
            </a:r>
            <a:r>
              <a:rPr lang="en-US" sz="2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Microsoft Edge: </a:t>
            </a:r>
            <a:r>
              <a:rPr lang="en-US" sz="2200" spc="-50" dirty="0">
                <a:solidFill>
                  <a:schemeClr val="tx2"/>
                </a:solidFill>
                <a:latin typeface="+mj-lt"/>
                <a:ea typeface="+mj-ea"/>
                <a:cs typeface="+mj-cs"/>
                <a:hlinkClick r:id="rId3"/>
              </a:rPr>
              <a:t>https://who-ru.digitalhero.cloud/</a:t>
            </a:r>
            <a:r>
              <a:rPr lang="en-US" sz="2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285750" lvl="1" indent="-28575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endParaRPr lang="en-GB" altLang="zh-CN" sz="22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5682"/>
          <a:stretch/>
        </p:blipFill>
        <p:spPr>
          <a:xfrm>
            <a:off x="6952232" y="669956"/>
            <a:ext cx="5239768" cy="542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DA45136-1B53-4056-ABB5-8975420F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3" y="341340"/>
            <a:ext cx="6752200" cy="1403089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kern="1200" dirty="0">
                <a:solidFill>
                  <a:schemeClr val="tx2"/>
                </a:solidFill>
              </a:rPr>
              <a:t>WhatsApp </a:t>
            </a:r>
            <a:r>
              <a:rPr lang="x-none" sz="4000" b="1" dirty="0">
                <a:solidFill>
                  <a:schemeClr val="tx2"/>
                </a:solidFill>
              </a:rPr>
              <a:t>п</a:t>
            </a:r>
            <a:r>
              <a:rPr lang="x-none" sz="4000" b="1" kern="1200" dirty="0">
                <a:solidFill>
                  <a:schemeClr val="tx2"/>
                </a:solidFill>
              </a:rPr>
              <a:t>рограмма по отказу от табака</a:t>
            </a:r>
            <a:endParaRPr lang="en-US" sz="4000" b="1" kern="1200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7" t="3531" r="25787" b="3475"/>
          <a:stretch/>
        </p:blipFill>
        <p:spPr>
          <a:xfrm>
            <a:off x="8147191" y="256935"/>
            <a:ext cx="3534507" cy="6591726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" r="162" b="29301"/>
          <a:stretch/>
        </p:blipFill>
        <p:spPr>
          <a:xfrm>
            <a:off x="8427986" y="1066079"/>
            <a:ext cx="2943234" cy="4742720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BF5984E7-FF49-404F-96CC-64A81E0A1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666" y="1744429"/>
            <a:ext cx="7037047" cy="3000509"/>
          </a:xfrm>
        </p:spPr>
        <p:txBody>
          <a:bodyPr vert="horz" lIns="18000" tIns="0" rIns="1800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8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Программа </a:t>
            </a:r>
            <a:r>
              <a:rPr lang="x-none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</a:t>
            </a:r>
            <a:r>
              <a:rPr lang="x-none" sz="28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нтерактивного обмена сообщениями построенная на содержании </a:t>
            </a:r>
            <a:r>
              <a:rPr lang="en-US" sz="2800" spc="-5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mCessation</a:t>
            </a:r>
            <a:endParaRPr lang="en-US" sz="28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8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Предоставляется 6 месячная поддержка потребителям табака, через текстовые сообщения для отказа от табака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8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Доступно на английском языке и будет запущенно на всех официальных языках</a:t>
            </a:r>
            <a:endParaRPr lang="en-US" sz="28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1130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DA45136-1B53-4056-ABB5-8975420F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3" y="341340"/>
            <a:ext cx="10188624" cy="1403089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1" kern="1200" dirty="0">
                <a:solidFill>
                  <a:schemeClr val="tx2"/>
                </a:solidFill>
              </a:rPr>
              <a:t>Viber</a:t>
            </a:r>
            <a:endParaRPr lang="en-US" sz="4000" b="1" kern="1200" dirty="0">
              <a:solidFill>
                <a:schemeClr val="tx2"/>
              </a:solidFill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BF5984E7-FF49-404F-96CC-64A81E0A1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30" y="1621984"/>
            <a:ext cx="6717341" cy="4788147"/>
          </a:xfrm>
        </p:spPr>
        <p:txBody>
          <a:bodyPr vert="horz" lIns="18000" tIns="0" rIns="1800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3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Приложение использует тот же контент, что и  </a:t>
            </a:r>
            <a:r>
              <a:rPr lang="en-US" sz="3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WhatsApp</a:t>
            </a:r>
            <a:r>
              <a:rPr lang="x-none" sz="3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только в другом формате; </a:t>
            </a:r>
            <a:endParaRPr lang="en-US" sz="32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3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Популярен среди стран Восточной Европы</a:t>
            </a:r>
            <a:endParaRPr lang="en-US" sz="32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3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Имеет более </a:t>
            </a:r>
            <a:r>
              <a:rPr lang="en-US" sz="3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 </a:t>
            </a:r>
            <a:r>
              <a:rPr lang="x-none" sz="3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миллионов пользователей;</a:t>
            </a:r>
            <a:endParaRPr lang="en-US" sz="32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3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Разрешает </a:t>
            </a:r>
            <a:r>
              <a:rPr lang="en-US" sz="3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push</a:t>
            </a:r>
            <a:r>
              <a:rPr lang="x-none" sz="3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уведомления</a:t>
            </a:r>
            <a:r>
              <a:rPr lang="en-US" sz="3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x-none" sz="32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32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Будет доступен на английском и русском</a:t>
            </a:r>
            <a:endParaRPr lang="en-US" sz="32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F285C1-4C55-2E41-BDA6-E06F1DAAE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0" t="7536" r="46956" b="7536"/>
          <a:stretch/>
        </p:blipFill>
        <p:spPr>
          <a:xfrm>
            <a:off x="7235687" y="212131"/>
            <a:ext cx="4472609" cy="58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1"/>
          <p:cNvSpPr txBox="1">
            <a:spLocks noGrp="1"/>
          </p:cNvSpPr>
          <p:nvPr>
            <p:ph type="title"/>
          </p:nvPr>
        </p:nvSpPr>
        <p:spPr>
          <a:xfrm>
            <a:off x="669575" y="242358"/>
            <a:ext cx="11149781" cy="145075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7200">
                <a:solidFill>
                  <a:srgbClr val="002060"/>
                </a:solidFill>
              </a:defRPr>
            </a:lvl1pPr>
          </a:lstStyle>
          <a:p>
            <a:r>
              <a:rPr lang="x-none" sz="4000" dirty="0"/>
              <a:t>В центре внимания </a:t>
            </a:r>
            <a:r>
              <a:rPr sz="4000" dirty="0"/>
              <a:t>AIQT: </a:t>
            </a:r>
            <a:r>
              <a:rPr lang="x-none" sz="4000" dirty="0"/>
              <a:t>поддержка странам в создании комплексных служб по отказу от табака</a:t>
            </a:r>
            <a:endParaRPr sz="400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987AC8D6-BD57-004F-AC63-0912D2E69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1109" y="1858729"/>
            <a:ext cx="11149781" cy="434290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КРАТКИЕ ВМЕШАТЕЛЬСТВА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Краткие антитабачные рекомендации  или «краткие консультации», определяются как   совет отказаться употреблять табак,  который занимает только несколько минут (3-5 минуты), может быть предоставлен всем пользователям табака, обычно, во время рутинной консультации.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68118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8FD39D-D03B-418C-AA4F-1CB2524E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7626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МОДЕЛИ КРАТКИХ ВМЕШАТЕЛЬСТВ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864A65-98F4-41BB-A1BB-B16321141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ОСНОВНЫЕ РЕКОМЕНДАЦИИ:</a:t>
            </a:r>
          </a:p>
          <a:p>
            <a:pPr algn="just"/>
            <a:r>
              <a:rPr lang="ru-RU" dirty="0"/>
              <a:t>Медицинские работники первичного звена  обязаны  спросить каждого пациента, который обращается в медицинское  учреждение, если он / она употребляет  табак и зарегистрировать данный статус пациента  в медицинских документах</a:t>
            </a:r>
            <a:r>
              <a:rPr lang="x-none" dirty="0"/>
              <a:t>;</a:t>
            </a:r>
            <a:endParaRPr lang="ru-RU" dirty="0"/>
          </a:p>
          <a:p>
            <a:pPr algn="just"/>
            <a:r>
              <a:rPr lang="ru-RU" dirty="0"/>
              <a:t>Любой медицинский работник, и в частности сотрудники первичного звена, должны порекомендовать каждому пациенту, потребляющих табак,</a:t>
            </a:r>
            <a:r>
              <a:rPr lang="en-US" dirty="0"/>
              <a:t> </a:t>
            </a:r>
            <a:r>
              <a:rPr lang="x-none" dirty="0"/>
              <a:t>отказаться от его употребления </a:t>
            </a:r>
            <a:r>
              <a:rPr lang="ru-RU" dirty="0"/>
              <a:t> в соответствии с  моделями (5 «А» и 5 «R»)</a:t>
            </a:r>
            <a:r>
              <a:rPr lang="x-none" dirty="0"/>
              <a:t>;</a:t>
            </a:r>
            <a:endParaRPr lang="ru-R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818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МОДЕЛИ КРАТКИХ ВМЕШАТЕЛЬСТВ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/>
          </a:p>
          <a:p>
            <a:pPr>
              <a:buFont typeface="Wingdings" charset="2"/>
              <a:buChar char="q"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Модель 5 «А»  - для предоставления помощи отказа от табака 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СПРОСИ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Ask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ПОСОВЕТУЙ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Advise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ОЦЕНИ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Assess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ПРЕДОСТАВЬ/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Assist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, ОРГАНИЗУЙ/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Arrange) 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00000"/>
              </a:lnSpc>
              <a:buFont typeface="Wingdings" charset="2"/>
              <a:buChar char="q"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Модель «5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R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»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-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Повышение мотивации для отказа от табака </a:t>
            </a:r>
          </a:p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(Релевантность/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Relevance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Риски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Risks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Награды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Rewards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Преграды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Roadblocks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Повтор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Repetition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)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83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64864"/>
          </a:xfrm>
        </p:spPr>
        <p:txBody>
          <a:bodyPr>
            <a:noAutofit/>
          </a:bodyPr>
          <a:lstStyle/>
          <a:p>
            <a:pPr algn="ctr"/>
            <a:r>
              <a:rPr lang="en-US" sz="3600"/>
              <a:t/>
            </a:r>
            <a:br>
              <a:rPr lang="en-US" sz="360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dirty="0"/>
              <a:t> </a:t>
            </a:r>
            <a:r>
              <a:rPr lang="ru-RU" sz="3600" b="1" dirty="0">
                <a:solidFill>
                  <a:schemeClr val="accent2"/>
                </a:solidFill>
              </a:rPr>
              <a:t>А</a:t>
            </a:r>
            <a:r>
              <a:rPr lang="ru-RU" dirty="0"/>
              <a:t> - в настоящее время употребляют табак и </a:t>
            </a:r>
            <a:r>
              <a:rPr lang="ru-RU" b="1" dirty="0"/>
              <a:t>готовы </a:t>
            </a:r>
            <a:r>
              <a:rPr lang="ru-RU" dirty="0"/>
              <a:t>сделать попытку отказа; </a:t>
            </a:r>
            <a:endParaRPr lang="en-US" dirty="0"/>
          </a:p>
          <a:p>
            <a:r>
              <a:rPr lang="ru-RU" dirty="0"/>
              <a:t> </a:t>
            </a:r>
            <a:r>
              <a:rPr lang="ru-RU" sz="3600" b="1" dirty="0">
                <a:solidFill>
                  <a:schemeClr val="accent2"/>
                </a:solidFill>
              </a:rPr>
              <a:t>В </a:t>
            </a:r>
            <a:r>
              <a:rPr lang="ru-RU" dirty="0"/>
              <a:t>-  в настоящее время употребляют табак, но </a:t>
            </a:r>
            <a:r>
              <a:rPr lang="ru-RU" b="1" dirty="0"/>
              <a:t>не готовы</a:t>
            </a:r>
            <a:r>
              <a:rPr lang="ru-RU" dirty="0"/>
              <a:t> сделать попытку отказа;</a:t>
            </a:r>
            <a:endParaRPr lang="en-US" dirty="0"/>
          </a:p>
          <a:p>
            <a:r>
              <a:rPr lang="ru-RU" dirty="0"/>
              <a:t> </a:t>
            </a:r>
            <a:r>
              <a:rPr lang="ru-RU" sz="3600" b="1" dirty="0">
                <a:solidFill>
                  <a:schemeClr val="accent2"/>
                </a:solidFill>
              </a:rPr>
              <a:t>С</a:t>
            </a:r>
            <a:r>
              <a:rPr lang="ru-RU" dirty="0"/>
              <a:t> - Бывшие потребители табака, которые недавно отказались от табака. </a:t>
            </a:r>
            <a:endParaRPr lang="en-US" dirty="0"/>
          </a:p>
          <a:p>
            <a:r>
              <a:rPr lang="ru-RU" dirty="0"/>
              <a:t>Пациентов, которые никогда не употребляли табак или которые давно и успешно  отказались от потребления, следует поздравить с их статусом и призвать поддерживать   без-табачный образ жизни.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2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58303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x-none" dirty="0"/>
              <a:t>Дополнительные инструменты</a:t>
            </a:r>
            <a:r>
              <a:rPr dirty="0"/>
              <a:t>, </a:t>
            </a:r>
            <a:r>
              <a:rPr lang="x-none" dirty="0"/>
              <a:t>каналы и ресурсы</a:t>
            </a:r>
            <a:endParaRPr dirty="0"/>
          </a:p>
        </p:txBody>
      </p:sp>
      <p:sp>
        <p:nvSpPr>
          <p:cNvPr id="258" name="Title 7"/>
          <p:cNvSpPr txBox="1"/>
          <p:nvPr/>
        </p:nvSpPr>
        <p:spPr>
          <a:xfrm>
            <a:off x="522798" y="1423428"/>
            <a:ext cx="6577798" cy="456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 anchor="ctr">
            <a:spAutoFit/>
          </a:bodyPr>
          <a:lstStyle/>
          <a:p>
            <a:pPr defTabSz="914400">
              <a:lnSpc>
                <a:spcPct val="85000"/>
              </a:lnSpc>
              <a:spcBef>
                <a:spcPts val="600"/>
              </a:spcBef>
              <a:defRPr sz="4800" spc="-100">
                <a:solidFill>
                  <a:srgbClr val="00206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2400" dirty="0"/>
              <a:t> </a:t>
            </a:r>
          </a:p>
          <a:p>
            <a:pPr defTabSz="914400">
              <a:lnSpc>
                <a:spcPct val="85000"/>
              </a:lnSpc>
              <a:spcBef>
                <a:spcPts val="600"/>
              </a:spcBef>
              <a:defRPr sz="4800" spc="-100">
                <a:solidFill>
                  <a:srgbClr val="00206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x-none" sz="2400" dirty="0"/>
              <a:t>Шестимесячная программа поддержки с использованием </a:t>
            </a:r>
            <a:r>
              <a:rPr sz="2400" dirty="0"/>
              <a:t>WhatsApp </a:t>
            </a:r>
            <a:r>
              <a:rPr lang="x-none" sz="2400" dirty="0"/>
              <a:t>и </a:t>
            </a:r>
            <a:r>
              <a:rPr sz="2400" dirty="0"/>
              <a:t> Facebook Messenger. </a:t>
            </a:r>
            <a:endParaRPr sz="2400" dirty="0">
              <a:solidFill>
                <a:srgbClr val="404040"/>
              </a:solidFill>
            </a:endParaRPr>
          </a:p>
          <a:p>
            <a:pPr defTabSz="914400">
              <a:lnSpc>
                <a:spcPct val="85000"/>
              </a:lnSpc>
              <a:spcBef>
                <a:spcPts val="600"/>
              </a:spcBef>
              <a:defRPr sz="4800" spc="-100">
                <a:solidFill>
                  <a:srgbClr val="00206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2400" dirty="0"/>
              <a:t> </a:t>
            </a:r>
          </a:p>
          <a:p>
            <a:pPr defTabSz="914400">
              <a:lnSpc>
                <a:spcPct val="85000"/>
              </a:lnSpc>
              <a:spcBef>
                <a:spcPts val="600"/>
              </a:spcBef>
              <a:defRPr sz="4800" spc="-100">
                <a:solidFill>
                  <a:srgbClr val="00206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x-none" sz="2400" dirty="0"/>
              <a:t>Приложение в мобильном телефоне </a:t>
            </a:r>
            <a:r>
              <a:rPr sz="2400" dirty="0"/>
              <a:t>(SEARO) </a:t>
            </a:r>
            <a:r>
              <a:rPr lang="en-US" sz="2400" dirty="0"/>
              <a:t> </a:t>
            </a:r>
            <a:r>
              <a:rPr lang="x-none" sz="2400" dirty="0"/>
              <a:t>для поддержки потребителей табака в  создании персонального плана отказа и инструменты для наблюдения за прогрессом и решение проблем</a:t>
            </a:r>
            <a:r>
              <a:rPr sz="2400" dirty="0"/>
              <a:t>.</a:t>
            </a:r>
            <a:endParaRPr sz="2400" dirty="0">
              <a:solidFill>
                <a:srgbClr val="404040"/>
              </a:solidFill>
            </a:endParaRPr>
          </a:p>
          <a:p>
            <a:pPr defTabSz="914400">
              <a:lnSpc>
                <a:spcPct val="85000"/>
              </a:lnSpc>
              <a:spcBef>
                <a:spcPts val="600"/>
              </a:spcBef>
              <a:defRPr sz="4800" spc="-100">
                <a:solidFill>
                  <a:srgbClr val="00206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sz="2400" dirty="0">
              <a:solidFill>
                <a:srgbClr val="404040"/>
              </a:solidFill>
            </a:endParaRPr>
          </a:p>
          <a:p>
            <a:pPr>
              <a:lnSpc>
                <a:spcPct val="85000"/>
              </a:lnSpc>
              <a:spcBef>
                <a:spcPts val="600"/>
              </a:spcBef>
              <a:defRPr sz="4800" spc="-100">
                <a:solidFill>
                  <a:srgbClr val="00206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x-none" sz="2400" dirty="0"/>
              <a:t>Информационно мероприятия и ресурсы, такие как вебинары, создание сообщества по отказу от табака в  </a:t>
            </a:r>
            <a:r>
              <a:rPr sz="2400" dirty="0"/>
              <a:t>Facebook, </a:t>
            </a:r>
            <a:r>
              <a:rPr lang="x-none" sz="2400" dirty="0"/>
              <a:t>Дневник бросившего курить, социальные </a:t>
            </a:r>
            <a:r>
              <a:rPr lang="x-none" sz="2400" dirty="0" err="1"/>
              <a:t>инфлюенсеры</a:t>
            </a:r>
            <a:r>
              <a:rPr lang="x-none" sz="2400" dirty="0"/>
              <a:t> и коммуникационные кампании. </a:t>
            </a:r>
          </a:p>
        </p:txBody>
      </p:sp>
      <p:pic>
        <p:nvPicPr>
          <p:cNvPr id="259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418" y="2029364"/>
            <a:ext cx="4541090" cy="3349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F9786-2958-4BFF-A617-965AB5C8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40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88DF8A-D495-4BE5-BEEE-483D044428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671804"/>
            <a:ext cx="4806820" cy="598092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595CAC1-8138-44AA-B988-E2DFA50D1B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4735" y="569166"/>
            <a:ext cx="5197151" cy="59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09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E478F-8D39-425F-B6A4-0D42AA4E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8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xmlns="" id="{32F1DB67-1DEF-47D5-AC21-5E4B324575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2" y="625150"/>
            <a:ext cx="5047860" cy="6047467"/>
          </a:xfrm>
        </p:spPr>
      </p:pic>
      <p:pic>
        <p:nvPicPr>
          <p:cNvPr id="8" name="Content Placeholder 7" descr="Text, calendar&#10;&#10;Description automatically generated">
            <a:extLst>
              <a:ext uri="{FF2B5EF4-FFF2-40B4-BE49-F238E27FC236}">
                <a16:creationId xmlns:a16="http://schemas.microsoft.com/office/drawing/2014/main" xmlns="" id="{87C397C3-A44A-4726-AAAD-F56F103963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63" y="625150"/>
            <a:ext cx="4898571" cy="6047467"/>
          </a:xfrm>
        </p:spPr>
      </p:pic>
    </p:spTree>
    <p:extLst>
      <p:ext uri="{BB962C8B-B14F-4D97-AF65-F5344CB8AC3E}">
        <p14:creationId xmlns:p14="http://schemas.microsoft.com/office/powerpoint/2010/main" val="1215944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3194C474-3CEB-41F0-8ECC-0D97F1A0A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43" y="643466"/>
            <a:ext cx="529251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30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4E4BB95-B8BD-401A-BB08-4D39A52F6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126324-BB23-4AFE-98A0-2C1495A5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241982"/>
            <a:ext cx="11210925" cy="82009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РУКОВОДСТВО </a:t>
            </a:r>
            <a:b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«ШКОЛЫ</a:t>
            </a:r>
            <a:r>
              <a:rPr lang="x-none" sz="28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СВОБОДНЫЕ ОТ НИКОТИНА И ТАБАКА» </a:t>
            </a:r>
          </a:p>
        </p:txBody>
      </p:sp>
    </p:spTree>
    <p:extLst>
      <p:ext uri="{BB962C8B-B14F-4D97-AF65-F5344CB8AC3E}">
        <p14:creationId xmlns:p14="http://schemas.microsoft.com/office/powerpoint/2010/main" val="3879964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19D07A-6910-4A7C-97CE-12AC2323A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Отказ от табака</a:t>
            </a:r>
            <a:r>
              <a:rPr lang="en-US" dirty="0"/>
              <a:t>: </a:t>
            </a:r>
            <a:r>
              <a:rPr lang="x-none" dirty="0"/>
              <a:t>руководства и инструменты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B45E49-5B56-40C3-A24A-8684D9737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x-none" dirty="0"/>
              <a:t>Руководство для потребителей табака по отказу от употребления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https://www.who.int/tobacco/publications/smoking_cessation/9789241506939/en/</a:t>
            </a:r>
            <a:r>
              <a:rPr lang="en-US" dirty="0"/>
              <a:t> </a:t>
            </a:r>
          </a:p>
          <a:p>
            <a:r>
              <a:rPr lang="ru-RU" dirty="0" err="1"/>
              <a:t>Инструмен</a:t>
            </a:r>
            <a:r>
              <a:rPr lang="x-none" dirty="0"/>
              <a:t>т </a:t>
            </a:r>
            <a:r>
              <a:rPr lang="ru-RU" dirty="0"/>
              <a:t>для проведения кратких мероприятий по</a:t>
            </a:r>
            <a:r>
              <a:rPr lang="x-none" dirty="0"/>
              <a:t> отказу от табака </a:t>
            </a:r>
            <a:r>
              <a:rPr lang="ru-RU" dirty="0"/>
              <a:t>5A и 5R </a:t>
            </a:r>
            <a:r>
              <a:rPr lang="x-none" dirty="0"/>
              <a:t>на уровне</a:t>
            </a:r>
            <a:r>
              <a:rPr lang="ru-RU" dirty="0"/>
              <a:t> первичной медико-санитарной помощи </a:t>
            </a:r>
            <a:r>
              <a:rPr lang="en-US" dirty="0">
                <a:hlinkClick r:id="rId3"/>
              </a:rPr>
              <a:t>https://www.who.int/tobacco/publications/smoking_cessation/9789241506953/en/</a:t>
            </a:r>
            <a:r>
              <a:rPr lang="en-US" dirty="0"/>
              <a:t> </a:t>
            </a:r>
          </a:p>
          <a:p>
            <a:r>
              <a:rPr lang="x-none" dirty="0"/>
              <a:t>Руководство для пациентов с ТБ по отказу от табака </a:t>
            </a:r>
            <a:r>
              <a:rPr lang="en-US" dirty="0">
                <a:hlinkClick r:id="rId4"/>
              </a:rPr>
              <a:t>https://www.who.int/tobacco/publications/smoking_cessation/9789241506922/en/</a:t>
            </a:r>
            <a:r>
              <a:rPr lang="en-US" dirty="0"/>
              <a:t> </a:t>
            </a:r>
          </a:p>
          <a:p>
            <a:r>
              <a:rPr lang="x-none" dirty="0"/>
              <a:t>Инструмент для проведения </a:t>
            </a:r>
            <a:r>
              <a:rPr lang="ru-RU" dirty="0"/>
              <a:t>кратких мероприятий по отказу от табака 5A и 5R </a:t>
            </a:r>
            <a:r>
              <a:rPr lang="x-none" dirty="0"/>
              <a:t>для пациентов с ТБ </a:t>
            </a:r>
            <a:r>
              <a:rPr lang="ru-RU" dirty="0"/>
              <a:t>на уровне первичной медико-санитарной помощи </a:t>
            </a:r>
            <a:r>
              <a:rPr lang="en-US" dirty="0">
                <a:hlinkClick r:id="rId5"/>
              </a:rPr>
              <a:t>https://www.who.int/tobacco/publications/smoking_cessation/9789241506946/en/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751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3EBAD4-1553-4D13-B85D-9CE275C9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Отказ от табака: руководства и инструменты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C21B98-D881-476B-B848-33AD4C7CD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Тренинг для консультантов телефонной службы по отказу от табака: консультации по телефону 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https://www.who.int/tobacco/publications/smoking_cessation/9789241507264/en/</a:t>
            </a:r>
            <a:r>
              <a:rPr lang="en-US" dirty="0"/>
              <a:t> </a:t>
            </a:r>
          </a:p>
          <a:p>
            <a:r>
              <a:rPr lang="ru-RU" dirty="0"/>
              <a:t>Развитие и совершенствование национальных бесплатных телефонных линий для </a:t>
            </a:r>
            <a:r>
              <a:rPr lang="x-none" dirty="0"/>
              <a:t>отказа от табака </a:t>
            </a:r>
            <a:r>
              <a:rPr lang="ru-RU" dirty="0"/>
              <a:t> </a:t>
            </a:r>
            <a:r>
              <a:rPr lang="en-US" dirty="0">
                <a:hlinkClick r:id="rId3"/>
              </a:rPr>
              <a:t>https://www.who.int/tobacco/publications/smoking_cessation/quit_lines_services/en/</a:t>
            </a:r>
            <a:r>
              <a:rPr lang="en-US" dirty="0"/>
              <a:t> </a:t>
            </a:r>
          </a:p>
          <a:p>
            <a:r>
              <a:rPr lang="ru-RU" dirty="0"/>
              <a:t>Инструментарий для специалистов по гигиене полости рта для проведения кратких мероприятий по </a:t>
            </a:r>
            <a:r>
              <a:rPr lang="x-none" dirty="0"/>
              <a:t>отказу от табака </a:t>
            </a:r>
            <a:r>
              <a:rPr lang="ru-RU" dirty="0"/>
              <a:t>в первичной медико-санитарной помощи </a:t>
            </a:r>
            <a:r>
              <a:rPr lang="en-US" dirty="0">
                <a:hlinkClick r:id="rId4"/>
              </a:rPr>
              <a:t>https://www.who.int/tobacco/publications/smoking_cessation/toolkit-oral-health-professionals/en/</a:t>
            </a:r>
            <a:r>
              <a:rPr lang="en-US" dirty="0"/>
              <a:t> </a:t>
            </a:r>
          </a:p>
          <a:p>
            <a:r>
              <a:rPr lang="ru-RU" dirty="0"/>
              <a:t>Руководство для пациентов с заболеваниями полости рта по отказу от табака 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https://www.who.int/tobacco/publications/smoking_cessation/guide-oral-disease-patients-quit-tobacco-use/en/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995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remote control&#10;&#10;Description automatically generated with low confidence">
            <a:extLst>
              <a:ext uri="{FF2B5EF4-FFF2-40B4-BE49-F238E27FC236}">
                <a16:creationId xmlns:a16="http://schemas.microsoft.com/office/drawing/2014/main" xmlns="" id="{CEC1EF99-FA36-4446-AAB3-42B0FAE9D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AB2C8488-629A-4E35-9B8C-F16C1CD4F5B4}"/>
              </a:ext>
            </a:extLst>
          </p:cNvPr>
          <p:cNvSpPr txBox="1">
            <a:spLocks/>
          </p:cNvSpPr>
          <p:nvPr/>
        </p:nvSpPr>
        <p:spPr>
          <a:xfrm>
            <a:off x="99332" y="4266107"/>
            <a:ext cx="11993336" cy="1008207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x-none" sz="5400" dirty="0">
                <a:solidFill>
                  <a:schemeClr val="bg1"/>
                </a:solidFill>
                <a:latin typeface="Constantia" panose="020306020503060303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СПАСИБО</a:t>
            </a:r>
          </a:p>
          <a:p>
            <a:pPr marL="0" indent="0" algn="ctr">
              <a:buNone/>
            </a:pPr>
            <a:r>
              <a:rPr lang="nb-NO" sz="3200" dirty="0">
                <a:solidFill>
                  <a:schemeClr val="bg1"/>
                </a:solidFill>
                <a:latin typeface="Constantia" panose="02030602050306030303" pitchFamily="18" charset="0"/>
              </a:rPr>
              <a:t>		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4E7927F4-544F-064B-9EAE-E8772115EE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25" y="331138"/>
            <a:ext cx="2811506" cy="8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8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393995-3037-4735-85D9-AF3BEDD22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chemeClr val="bg2">
                    <a:lumMod val="50000"/>
                  </a:schemeClr>
                </a:solidFill>
              </a:rPr>
              <a:t>Обоснование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32CBB2-3AA7-439E-82DF-51E59C57E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2019 году,  в целом 21,5% взрослого населения Казахстана (15 лет и старше) были нынешними  потребителями табака (из них 38,3% мужчин и 6,4% женщин). По сравнению с 2014 годом, было отмечено снижение потребления табака среди мужчин (с 43,4% до 38,3%) и значимое увеличение среди женщин (с 4,5% до 6,4%).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Доля попыток отказа от употребления табака </a:t>
            </a:r>
            <a:r>
              <a:rPr lang="x-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незначимо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увеличилась с 29,5% в 2014 г. до 32,1% в 2019 г., в то время как число курильщиков, обратившихся в медицинское учреждение и получивших рекомендации от медицинского работника прекратить потреблять табак, сократилось на 22,8% (с 46,6% до 36,0%).  </a:t>
            </a:r>
            <a:endParaRPr lang="x-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Забота о собственном здоровье, стала причиной отказа от курения у 92,4% недавних бывших курильщиков табака. </a:t>
            </a:r>
            <a:endParaRPr lang="x-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x-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Среди ежедневных курильщиков 57,8% закуривают первую сигарету в первые 30 минут после пробуждения.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80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82725" y="0"/>
            <a:ext cx="8066033" cy="1238270"/>
          </a:xfrm>
        </p:spPr>
        <p:txBody>
          <a:bodyPr/>
          <a:lstStyle/>
          <a:p>
            <a:r>
              <a:rPr lang="ru-RU" dirty="0">
                <a:ea typeface="SimSun" pitchFamily="2" charset="-122"/>
              </a:rPr>
              <a:t>Статья 14 РКБТ ВОЗ</a:t>
            </a:r>
            <a:endParaRPr lang="en-US" dirty="0">
              <a:ea typeface="SimSun" pitchFamily="2" charset="-122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5121223" y="2201332"/>
            <a:ext cx="5344719" cy="361277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zh-CN" altLang="en-US" sz="2902" dirty="0">
                <a:ea typeface="SimSun" pitchFamily="2" charset="-122"/>
              </a:rPr>
              <a:t>  </a:t>
            </a:r>
            <a:r>
              <a:rPr lang="zh-CN" altLang="en-US" sz="3265" dirty="0">
                <a:ea typeface="SimSun" pitchFamily="2" charset="-122"/>
              </a:rPr>
              <a:t>“</a:t>
            </a:r>
            <a:r>
              <a:rPr lang="ru-RU" altLang="zh-CN" sz="3265" i="1" dirty="0">
                <a:ea typeface="SimSun" pitchFamily="2" charset="-122"/>
              </a:rPr>
              <a:t>Каждая из Сторон ... обязуется  принимать эффективные меры для содействия прекращению употребления табака и обеспечения адекватного лечения табачной зависимости </a:t>
            </a:r>
            <a:r>
              <a:rPr lang="en-US" altLang="zh-CN" sz="3265" dirty="0">
                <a:ea typeface="SimSun" pitchFamily="2" charset="-122"/>
              </a:rPr>
              <a:t>…</a:t>
            </a:r>
            <a:r>
              <a:rPr lang="zh-CN" altLang="en-US" sz="3265" dirty="0">
                <a:ea typeface="SimSun" pitchFamily="2" charset="-122"/>
              </a:rPr>
              <a:t> ”</a:t>
            </a:r>
          </a:p>
        </p:txBody>
      </p:sp>
      <p:pic>
        <p:nvPicPr>
          <p:cNvPr id="13316" name="Picture 5" descr="English_moy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3" y="1898896"/>
            <a:ext cx="3193585" cy="412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183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14657" y="111808"/>
            <a:ext cx="8893510" cy="109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05" tIns="47302" rIns="94605" bIns="47302"/>
          <a:lstStyle/>
          <a:p>
            <a:pPr indent="-630701">
              <a:buClr>
                <a:srgbClr val="1255A4"/>
              </a:buClr>
            </a:pPr>
            <a:r>
              <a:rPr lang="en-GB" sz="3356" spc="-155" dirty="0">
                <a:solidFill>
                  <a:srgbClr val="FF0000"/>
                </a:solidFill>
              </a:rPr>
              <a:t>MPOWER</a:t>
            </a:r>
            <a:r>
              <a:rPr lang="en-GB" sz="3356" spc="-155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3265" spc="-155" dirty="0"/>
              <a:t>- </a:t>
            </a:r>
            <a:r>
              <a:rPr lang="ru-RU" sz="3265" spc="-155" dirty="0"/>
              <a:t>инструмент для оказания помощи странам при реализации  мер  РКБТ ВОЗ</a:t>
            </a:r>
            <a:endParaRPr lang="en-GB" sz="3356" spc="-155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2453" y="1642597"/>
            <a:ext cx="2851948" cy="4013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05" y="1328840"/>
            <a:ext cx="4016385" cy="46930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5984866" y="1471836"/>
            <a:ext cx="170792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-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035"/>
              </a:spcBef>
              <a:buNone/>
              <a:defRPr/>
            </a:pPr>
            <a:r>
              <a:rPr lang="ru-RU" sz="2449" spc="-155" dirty="0">
                <a:cs typeface="Calibri" pitchFamily="34" charset="0"/>
              </a:rPr>
              <a:t>Статья </a:t>
            </a:r>
            <a:r>
              <a:rPr lang="en-GB" sz="2449" spc="-155" dirty="0">
                <a:cs typeface="Calibri" pitchFamily="34" charset="0"/>
              </a:rPr>
              <a:t>20</a:t>
            </a: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5984866" y="2296658"/>
            <a:ext cx="128889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-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035"/>
              </a:spcBef>
              <a:buNone/>
              <a:defRPr/>
            </a:pPr>
            <a:r>
              <a:rPr lang="ru-RU" sz="2449" spc="-155" dirty="0">
                <a:cs typeface="Calibri" pitchFamily="34" charset="0"/>
              </a:rPr>
              <a:t>Статья</a:t>
            </a:r>
            <a:r>
              <a:rPr lang="en-GB" sz="2449" spc="-155" dirty="0">
                <a:cs typeface="Calibri" pitchFamily="34" charset="0"/>
              </a:rPr>
              <a:t>8</a:t>
            </a: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296787" y="2975673"/>
            <a:ext cx="142493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-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035"/>
              </a:spcBef>
              <a:buNone/>
              <a:defRPr/>
            </a:pPr>
            <a:r>
              <a:rPr lang="ru-RU" sz="2449" spc="-155" dirty="0">
                <a:solidFill>
                  <a:srgbClr val="FF0000"/>
                </a:solidFill>
                <a:cs typeface="Calibri" pitchFamily="34" charset="0"/>
              </a:rPr>
              <a:t>Статья </a:t>
            </a:r>
            <a:r>
              <a:rPr lang="en-GB" sz="2449" spc="-155" dirty="0">
                <a:solidFill>
                  <a:srgbClr val="FF0000"/>
                </a:solidFill>
                <a:cs typeface="Calibri" pitchFamily="34" charset="0"/>
              </a:rPr>
              <a:t>14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6084270" y="3649525"/>
            <a:ext cx="202859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-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035"/>
              </a:spcBef>
              <a:buNone/>
              <a:defRPr/>
            </a:pPr>
            <a:r>
              <a:rPr lang="ru-RU" sz="2449" spc="-155" dirty="0">
                <a:cs typeface="Calibri" pitchFamily="34" charset="0"/>
              </a:rPr>
              <a:t>Статьи </a:t>
            </a:r>
            <a:r>
              <a:rPr lang="en-GB" sz="2449" spc="-155" dirty="0">
                <a:cs typeface="Calibri" pitchFamily="34" charset="0"/>
              </a:rPr>
              <a:t>11 &amp; 12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5984866" y="4460083"/>
            <a:ext cx="1404309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-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035"/>
              </a:spcBef>
              <a:buNone/>
              <a:defRPr/>
            </a:pPr>
            <a:r>
              <a:rPr lang="ru-RU" sz="2449" spc="-155" dirty="0">
                <a:cs typeface="Calibri" pitchFamily="34" charset="0"/>
              </a:rPr>
              <a:t>Статья</a:t>
            </a:r>
            <a:r>
              <a:rPr lang="en-GB" sz="2449" spc="-155" dirty="0">
                <a:cs typeface="Calibri" pitchFamily="34" charset="0"/>
              </a:rPr>
              <a:t>13</a:t>
            </a: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6208556" y="5498791"/>
            <a:ext cx="1267824" cy="468312"/>
          </a:xfrm>
          <a:prstGeom prst="rect">
            <a:avLst/>
          </a:prstGeom>
          <a:noFill/>
          <a:ln>
            <a:noFill/>
          </a:ln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-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035"/>
              </a:spcBef>
              <a:buNone/>
              <a:defRPr/>
            </a:pPr>
            <a:r>
              <a:rPr lang="ru-RU" sz="2449" spc="-155" dirty="0">
                <a:cs typeface="Calibri" pitchFamily="34" charset="0"/>
              </a:rPr>
              <a:t>Статья </a:t>
            </a:r>
            <a:r>
              <a:rPr lang="en-GB" sz="2449" spc="-155" dirty="0">
                <a:cs typeface="Calibri" pitchFamily="34" charset="0"/>
              </a:rPr>
              <a:t>6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5338489" y="1531224"/>
            <a:ext cx="707206" cy="37011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4605" tIns="47302" rIns="94605" bIns="47302" numCol="1" rtlCol="0" anchor="t" anchorCtr="0" compatLnSpc="1">
            <a:prstTxWarp prst="textNoShape">
              <a:avLst/>
            </a:prstTxWarp>
          </a:bodyPr>
          <a:lstStyle/>
          <a:p>
            <a:pPr defTabSz="946052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GB" sz="2449" dirty="0">
              <a:latin typeface="Times New Roman" pitchFamily="18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5338698" y="2349347"/>
            <a:ext cx="707206" cy="37011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4605" tIns="47302" rIns="94605" bIns="47302" numCol="1" rtlCol="0" anchor="t" anchorCtr="0" compatLnSpc="1">
            <a:prstTxWarp prst="textNoShape">
              <a:avLst/>
            </a:prstTxWarp>
          </a:bodyPr>
          <a:lstStyle/>
          <a:p>
            <a:pPr defTabSz="946052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GB" sz="2449" dirty="0"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5324396" y="3675364"/>
            <a:ext cx="707206" cy="37011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4605" tIns="47302" rIns="94605" bIns="47302" numCol="1" rtlCol="0" anchor="t" anchorCtr="0" compatLnSpc="1">
            <a:prstTxWarp prst="textNoShape">
              <a:avLst/>
            </a:prstTxWarp>
          </a:bodyPr>
          <a:lstStyle/>
          <a:p>
            <a:pPr defTabSz="946052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GB" sz="2449" dirty="0">
              <a:latin typeface="Times New Roman" pitchFamily="18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5338698" y="4486276"/>
            <a:ext cx="707206" cy="37011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4605" tIns="47302" rIns="94605" bIns="47302" numCol="1" rtlCol="0" anchor="t" anchorCtr="0" compatLnSpc="1">
            <a:prstTxWarp prst="textNoShape">
              <a:avLst/>
            </a:prstTxWarp>
          </a:bodyPr>
          <a:lstStyle/>
          <a:p>
            <a:pPr defTabSz="946052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GB" sz="2449" dirty="0">
              <a:latin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5437106" y="5575393"/>
            <a:ext cx="707206" cy="37011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4605" tIns="47302" rIns="94605" bIns="47302" numCol="1" rtlCol="0" anchor="t" anchorCtr="0" compatLnSpc="1">
            <a:prstTxWarp prst="textNoShape">
              <a:avLst/>
            </a:prstTxWarp>
          </a:bodyPr>
          <a:lstStyle/>
          <a:p>
            <a:pPr defTabSz="946052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GB" sz="2449" dirty="0">
              <a:latin typeface="Times New Roman" pitchFamily="18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5791390" y="3055692"/>
            <a:ext cx="585761" cy="37011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4605" tIns="47302" rIns="94605" bIns="47302" numCol="1" rtlCol="0" anchor="t" anchorCtr="0" compatLnSpc="1">
            <a:prstTxWarp prst="textNoShape">
              <a:avLst/>
            </a:prstTxWarp>
          </a:bodyPr>
          <a:lstStyle/>
          <a:p>
            <a:pPr defTabSz="946052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GB" sz="2449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DA45136-1B53-4056-ABB5-8975420F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3" y="341340"/>
            <a:ext cx="10188624" cy="14030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x-none" b="1" dirty="0">
                <a:solidFill>
                  <a:schemeClr val="tx2"/>
                </a:solidFill>
              </a:rPr>
              <a:t>Обоснование </a:t>
            </a:r>
            <a:endParaRPr lang="en-US" sz="4400" b="1" kern="1200" dirty="0">
              <a:solidFill>
                <a:schemeClr val="tx2"/>
              </a:solidFill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xmlns="" id="{384C8516-F282-4409-A77D-9F8E1CE8B10C}"/>
              </a:ext>
            </a:extLst>
          </p:cNvPr>
          <p:cNvSpPr txBox="1">
            <a:spLocks/>
          </p:cNvSpPr>
          <p:nvPr/>
        </p:nvSpPr>
        <p:spPr>
          <a:xfrm>
            <a:off x="988260" y="2000738"/>
            <a:ext cx="10381129" cy="3190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charset="0"/>
              <a:buChar char="•"/>
            </a:pPr>
            <a:r>
              <a:rPr lang="ru-RU" sz="2800" dirty="0">
                <a:solidFill>
                  <a:schemeClr val="tx2"/>
                </a:solidFill>
              </a:rPr>
              <a:t>Пандемия COVID-19 привела к тому, что миллионы потребителей табака заявили, что хотят бросить курить </a:t>
            </a:r>
            <a:r>
              <a:rPr lang="en-GB" sz="2800" dirty="0">
                <a:solidFill>
                  <a:schemeClr val="tx2"/>
                </a:solidFill>
              </a:rPr>
              <a:t>.</a:t>
            </a:r>
          </a:p>
          <a:p>
            <a:pPr marL="457200" indent="-457200">
              <a:buFont typeface="Arial" charset="0"/>
              <a:buChar char="•"/>
            </a:pPr>
            <a:endParaRPr lang="en-GB" sz="2800" dirty="0">
              <a:solidFill>
                <a:schemeClr val="tx2"/>
              </a:solidFill>
            </a:endParaRPr>
          </a:p>
          <a:p>
            <a:pPr marL="457200" lvl="0" indent="-457200" fontAlgn="base">
              <a:buFont typeface="Arial" charset="0"/>
              <a:buChar char="•"/>
            </a:pPr>
            <a:r>
              <a:rPr lang="ru-RU" sz="2800" dirty="0">
                <a:solidFill>
                  <a:schemeClr val="tx2"/>
                </a:solidFill>
              </a:rPr>
              <a:t>Около 60% потребителей табака во всем мире хотят бросить курить, но только 30% населения мира имеют доступ к соответствующим услугам по отказу от табака. </a:t>
            </a:r>
            <a:endParaRPr lang="x-none" sz="2800" dirty="0">
              <a:solidFill>
                <a:schemeClr val="tx2"/>
              </a:solidFill>
            </a:endParaRPr>
          </a:p>
          <a:p>
            <a:pPr lvl="0" fontAlgn="base"/>
            <a:endParaRPr lang="en-US" sz="2800" dirty="0">
              <a:solidFill>
                <a:schemeClr val="tx2"/>
              </a:solidFill>
            </a:endParaRPr>
          </a:p>
          <a:p>
            <a:pPr marL="457200" lvl="0" indent="-457200" fontAlgn="base">
              <a:buFont typeface="Arial" charset="0"/>
              <a:buChar char="•"/>
            </a:pPr>
            <a:r>
              <a:rPr lang="ru-RU" sz="2800" dirty="0">
                <a:solidFill>
                  <a:schemeClr val="tx2"/>
                </a:solidFill>
              </a:rPr>
              <a:t>В настоящее время только 23 страны предоставляют комплексные услуги по прекращению употребления табака, включая полное или частичное покрытие затрат, чтобы помочь потребителям табака бросить курить. 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73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F71319-3083-478A-B966-FE8F8D91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896914" cy="10170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7DA38F-EAC3-4BE0-AF2F-BA9085CA8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74237"/>
            <a:ext cx="5896914" cy="4394751"/>
          </a:xfrm>
        </p:spPr>
        <p:txBody>
          <a:bodyPr/>
          <a:lstStyle/>
          <a:p>
            <a:endParaRPr lang="x-none"/>
          </a:p>
          <a:p>
            <a:endParaRPr lang="x-none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x-none" sz="1800"/>
              <a:t>Кампания </a:t>
            </a:r>
            <a:r>
              <a:rPr lang="ru-RU" sz="1800"/>
              <a:t>Всемирного дня без табака 2021 г. побудит как минимум 100 миллионов человек попробовать отказаться от табака.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x-none" sz="1800"/>
              <a:t>ВОЗ совместно с партнёрами  создаст цифровые сообщества, где курильщики смогут найти социальную поддержку необходимую для успешного отказа от табака;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x-none" sz="1800"/>
              <a:t>Кампания </a:t>
            </a:r>
            <a:r>
              <a:rPr lang="ru-RU" sz="1800"/>
              <a:t>«Пора отказаться от табака» </a:t>
            </a:r>
            <a:r>
              <a:rPr lang="x-none" sz="1800"/>
              <a:t>позволит потребителям табака предпринять попытки отказаться от употребления за счет </a:t>
            </a:r>
            <a:r>
              <a:rPr lang="ru-RU" sz="1800"/>
              <a:t>расширение доступа к услугам по отказу от </a:t>
            </a:r>
            <a:r>
              <a:rPr lang="x-none" sz="1800"/>
              <a:t>табака и охвата потребителей с помощью инновационных цифровых  решений.  </a:t>
            </a:r>
            <a:endParaRPr lang="en-US" sz="1800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xmlns="" id="{CEF7E4ED-70C0-468F-9EB1-F9D8658505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b="9501"/>
          <a:stretch>
            <a:fillRect/>
          </a:stretch>
        </p:blipFill>
        <p:spPr>
          <a:xfrm>
            <a:off x="7501811" y="166330"/>
            <a:ext cx="4534678" cy="6075849"/>
          </a:xfrm>
        </p:spPr>
      </p:pic>
    </p:spTree>
    <p:extLst>
      <p:ext uri="{BB962C8B-B14F-4D97-AF65-F5344CB8AC3E}">
        <p14:creationId xmlns:p14="http://schemas.microsoft.com/office/powerpoint/2010/main" val="1036456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DA45136-1B53-4056-ABB5-8975420F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3" y="341340"/>
            <a:ext cx="10188624" cy="1403089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x-none" sz="4400" b="1" kern="1200" dirty="0">
                <a:solidFill>
                  <a:schemeClr val="tx2"/>
                </a:solidFill>
              </a:rPr>
              <a:t>ОБОСНОВАНИЕ ЦИФРОВЫХ РЕШЕНИЙ </a:t>
            </a:r>
            <a:endParaRPr lang="en-US" sz="4400" b="1" kern="1200" dirty="0">
              <a:solidFill>
                <a:schemeClr val="tx2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BF5984E7-FF49-404F-96CC-64A81E0A1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12" y="2069854"/>
            <a:ext cx="5986075" cy="4088350"/>
          </a:xfrm>
        </p:spPr>
        <p:txBody>
          <a:bodyPr vert="horz" lIns="18000" tIns="0" rIns="18000" bIns="0" rtlCol="0" anchor="t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6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x-none" sz="26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Отказ от курения важен как никогда, поскольку  фактические данные показывают, что курильщики более уязвимы, чем некурящие, к развитию тяжёлых форм  </a:t>
            </a:r>
            <a:r>
              <a:rPr lang="en-US" sz="26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COVID-19</a:t>
            </a:r>
          </a:p>
          <a:p>
            <a:pPr>
              <a:buFont typeface="Wingdings" pitchFamily="2" charset="2"/>
              <a:buChar char="Ø"/>
            </a:pPr>
            <a:r>
              <a:rPr lang="en-US" sz="26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x-none" sz="26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Имеющиеся кадровые ресурсы здравоохранения  в настоящий момент мобилизованы для борьбы с пандемией и не имеют возможности поддерживать потребителей табака в отказе от его употребления. </a:t>
            </a:r>
            <a:endParaRPr lang="en-US" sz="26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4" descr="A group of people sitting on a bed&#10;&#10;Description automatically generated">
            <a:extLst>
              <a:ext uri="{FF2B5EF4-FFF2-40B4-BE49-F238E27FC236}">
                <a16:creationId xmlns:a16="http://schemas.microsoft.com/office/drawing/2014/main" xmlns="" id="{D7C2F1F3-2AB3-497F-869D-DE3A74915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487" y="2285335"/>
            <a:ext cx="5256452" cy="295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7536C5CB-058D-42B3-B8E3-11B3161C82F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185752" y="219463"/>
            <a:ext cx="6856583" cy="5591908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0" y="2148274"/>
            <a:ext cx="5185752" cy="3037043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tx2"/>
                </a:solidFill>
              </a:rPr>
              <a:t>Познакомьтесь с Флоренс*, цифровым медицинским работником ВОЗ, способным помочь Вам отказаться от табака</a:t>
            </a:r>
            <a:r>
              <a:rPr lang="en-US" sz="3200" dirty="0">
                <a:solidFill>
                  <a:schemeClr val="tx2"/>
                </a:solidFill>
              </a:rPr>
              <a:t/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  <a:hlinkClick r:id="rId4"/>
              </a:rPr>
              <a:t>https://whoru.digitalhero.cloud/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" name="Picture Placeholder 8"/>
          <p:cNvSpPr txBox="1">
            <a:spLocks/>
          </p:cNvSpPr>
          <p:nvPr/>
        </p:nvSpPr>
        <p:spPr bwMode="gray">
          <a:xfrm>
            <a:off x="149665" y="176981"/>
            <a:ext cx="3172871" cy="1112400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00" b="0" kern="120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360363" indent="-1793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1793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1809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rabicParenR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/>
              </a:buClr>
            </a:pPr>
            <a:r>
              <a:rPr lang="en-GB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1310</Words>
  <Application>Microsoft Office PowerPoint</Application>
  <PresentationFormat>Произвольный</PresentationFormat>
  <Paragraphs>129</Paragraphs>
  <Slides>25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Презентация PowerPoint</vt:lpstr>
      <vt:lpstr>Презентация PowerPoint</vt:lpstr>
      <vt:lpstr>Обоснование</vt:lpstr>
      <vt:lpstr>Статья 14 РКБТ ВОЗ</vt:lpstr>
      <vt:lpstr>Презентация PowerPoint</vt:lpstr>
      <vt:lpstr>Обоснование </vt:lpstr>
      <vt:lpstr>Презентация PowerPoint</vt:lpstr>
      <vt:lpstr>ОБОСНОВАНИЕ ЦИФРОВЫХ РЕШЕНИЙ </vt:lpstr>
      <vt:lpstr>Познакомьтесь с Флоренс*, цифровым медицинским работником ВОЗ, способным помочь Вам отказаться от табака https://whoru.digitalhero.cloud/ </vt:lpstr>
      <vt:lpstr>Кто создал Флоренс и что она предлагает?</vt:lpstr>
      <vt:lpstr>Флоренс</vt:lpstr>
      <vt:lpstr>WhatsApp программа по отказу от табака</vt:lpstr>
      <vt:lpstr>Viber</vt:lpstr>
      <vt:lpstr>В центре внимания AIQT: поддержка странам в создании комплексных служб по отказу от табака</vt:lpstr>
      <vt:lpstr>КРАТКИЕ ВМЕШАТЕЛЬСТВА</vt:lpstr>
      <vt:lpstr> МОДЕЛИ КРАТКИХ ВМЕШАТЕЛЬСТВ</vt:lpstr>
      <vt:lpstr>МОДЕЛИ КРАТКИХ ВМЕШАТЕЛЬСТВ</vt:lpstr>
      <vt:lpstr> </vt:lpstr>
      <vt:lpstr>Дополнительные инструменты, каналы и ресурсы</vt:lpstr>
      <vt:lpstr>Презентация PowerPoint</vt:lpstr>
      <vt:lpstr>Презентация PowerPoint</vt:lpstr>
      <vt:lpstr>РУКОВОДСТВО  «ШКОЛЫ, СВОБОДНЫЕ ОТ НИКОТИНА И ТАБАКА» </vt:lpstr>
      <vt:lpstr>Отказ от табака: руководства и инструменты</vt:lpstr>
      <vt:lpstr>Отказ от табака: руководства и инструменты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VREMIS, Laura</dc:creator>
  <cp:lastModifiedBy>Abdrakhmanova</cp:lastModifiedBy>
  <cp:revision>26</cp:revision>
  <dcterms:created xsi:type="dcterms:W3CDTF">2021-05-20T19:00:20Z</dcterms:created>
  <dcterms:modified xsi:type="dcterms:W3CDTF">2021-05-25T06:21:21Z</dcterms:modified>
</cp:coreProperties>
</file>